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1" r:id="rId3"/>
    <p:sldId id="267" r:id="rId4"/>
    <p:sldId id="270" r:id="rId5"/>
    <p:sldId id="271" r:id="rId6"/>
    <p:sldId id="273" r:id="rId7"/>
    <p:sldId id="274" r:id="rId8"/>
    <p:sldId id="275" r:id="rId9"/>
    <p:sldId id="277" r:id="rId10"/>
    <p:sldId id="276" r:id="rId11"/>
    <p:sldId id="282" r:id="rId12"/>
    <p:sldId id="288" r:id="rId13"/>
    <p:sldId id="287" r:id="rId14"/>
    <p:sldId id="283" r:id="rId15"/>
    <p:sldId id="294" r:id="rId16"/>
    <p:sldId id="295" r:id="rId17"/>
    <p:sldId id="284" r:id="rId18"/>
    <p:sldId id="286" r:id="rId19"/>
    <p:sldId id="285" r:id="rId20"/>
    <p:sldId id="289" r:id="rId21"/>
    <p:sldId id="296" r:id="rId22"/>
    <p:sldId id="293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C8DBC0-76EA-499D-B69F-6E61DBE0E0FB}">
          <p14:sldIdLst>
            <p14:sldId id="292"/>
            <p14:sldId id="291"/>
            <p14:sldId id="267"/>
            <p14:sldId id="270"/>
            <p14:sldId id="271"/>
            <p14:sldId id="273"/>
            <p14:sldId id="274"/>
            <p14:sldId id="275"/>
            <p14:sldId id="277"/>
            <p14:sldId id="276"/>
            <p14:sldId id="282"/>
            <p14:sldId id="288"/>
            <p14:sldId id="287"/>
            <p14:sldId id="283"/>
            <p14:sldId id="294"/>
            <p14:sldId id="295"/>
            <p14:sldId id="284"/>
            <p14:sldId id="286"/>
            <p14:sldId id="285"/>
            <p14:sldId id="289"/>
            <p14:sldId id="296"/>
            <p14:sldId id="29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7C33-DBE3-5C74-190F-6BEEDC65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EF4C4-AA61-7305-C216-37499AE55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ADC65-F9CA-7D8D-7012-22CE9EAB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B21DB-701F-D4CD-A3EB-17C76B35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E18F6-347E-2720-183B-96BA47A2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1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3D8B-A35D-7FBA-97A2-61020664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B32E3-B282-52AC-F617-682C76FEF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CD79D-FCB1-977A-E67D-2ED4BACF3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C0CDE-F6F7-C811-FC78-D53CC14E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2D24C-A210-520E-A868-0AAC2A7B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4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F8D826-4279-5506-64BF-320E4F3BD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74714-5C56-6069-FA31-2727E5573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F22A1-28C1-AA3E-CBFE-568CF9961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CC6AC-38CE-ADF9-158E-D149BAFD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F12BD-DFEC-E36E-9642-41612E59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8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13F7-EB23-E9C6-5251-E164205B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804E2-7DF9-42C6-7180-B69DE95BF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D3F49-5D83-FC1F-26F2-5F34ED6B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17AAE-3608-C82B-0370-A79144C1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482A4-AE54-4D30-D28B-122EDEDAF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85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98E6-93E3-B0B5-9AEC-2E49AF50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4A2A1-4940-99C4-F0C2-0271BA4FC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97668-10CF-42E5-BCD0-9806F8A0A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54100-627E-EC3C-0BAA-07E050F8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8E400-C464-FAAC-B27E-90941702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8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1F4F-0082-EF91-13C2-40286EC7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C8AF3-C9C0-4B68-AD0E-DBD584818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9D40A-2CB0-F5B4-D485-9782B5F01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1C6B7-1042-C373-D776-11BD19304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C3FA8-DC49-84A2-1BB6-91618BA0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75A89-9A73-D648-88A9-D8275F6A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45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8C7D-B906-95A6-E445-B6B585DB9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53A40-FC96-9651-B13E-30F79187E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5FCEA-3B99-5A9F-D5CE-F78E91F01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C5223-CF89-A659-4BB2-C91691774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C1547-D0DF-EBD9-167D-D1BBF9ECEB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CFB84-7145-CB7A-2C1B-5F36A60F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81584-901B-CCF2-D3B4-85463262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40678-8B4A-C9AE-3DF6-7FA4D87B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64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D321-4E25-C1D7-AE60-B1C9D53D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76043-6B1C-392C-0D97-8B6CC884E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EA204-5279-3D3E-6D73-E8FAD206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7B257-86C8-6409-10E2-530D517D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85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5D88E-5030-6E48-B041-E3BDD4B5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DA6D7-4883-EC90-0788-A96D0744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63A7D-10A7-CFA2-2771-5A09439A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86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0C1F-9CD4-6065-30E5-BD5ADD917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5D347-4C36-2875-F677-32353A167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1CDD4-AAE3-0A23-6A15-C0D8CC9C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C4A6F-C846-E666-623F-32236A75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E8EB0-AE2B-1AC1-D191-EE76741D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2BE0B-8F62-223C-6700-4D2257D1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3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6F16-3721-98D3-3ABB-A8711123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3494F-EE00-0B61-731C-EBCB7C910D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5F277-02F9-1FEC-58C0-ECD607A05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843C3-DD42-6C53-D121-D9492C596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1C7D9-EE00-D92C-097A-92A387A24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3D460-C08D-C4E0-DE7A-4B56C3B2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9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EAF84-5563-165A-59E6-FDBE76DC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2BAA6-E48F-18B6-4397-5B5347413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7057F-9B1E-6A73-5753-E2EE5ECF1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B88CD-2570-461A-AB23-C665FE3D7AC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C0E08-4B7C-E482-AE20-206670688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FD806-EAA7-A7BC-C66B-4D7136E75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41766-582E-4FC5-AAC9-E015DE5FC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5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0245E-73C4-9EAB-4306-938F8B655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Analysis for Bayarea Real-estate prices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89774-79EF-3A54-1605-A3FCCE76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/>
              <a:t>Venkata Sai Bala Krishna Batchu –im2250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/>
              <a:t>Supraja Bakki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/>
              <a:t>Rajasekhar Reddy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/>
              <a:t>Sai Rohit Reddy Nagella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/>
              <a:t>Chnadra tej kurella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FEFCBF99-3B36-5549-29AD-B4832E603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4901184" y="1538006"/>
            <a:ext cx="6922008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0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E0F48-445B-5560-C7DF-27FBD02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323088"/>
            <a:ext cx="5943139" cy="4003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Scatter plot analysis between price and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zestimate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.linear with each other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BD76E4-FE87-ECB2-C2EC-9BDBB32DA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6" r="29302" b="-2"/>
          <a:stretch/>
        </p:blipFill>
        <p:spPr>
          <a:xfrm>
            <a:off x="6614160" y="1249180"/>
            <a:ext cx="5096811" cy="42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5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" name="Rectangle 82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8431-E92E-C973-6D9D-3F9F3C2F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Correlation analysis</a:t>
            </a:r>
          </a:p>
        </p:txBody>
      </p:sp>
      <p:sp>
        <p:nvSpPr>
          <p:cNvPr id="8198" name="Content Placeholder 8197">
            <a:extLst>
              <a:ext uri="{FF2B5EF4-FFF2-40B4-BE49-F238E27FC236}">
                <a16:creationId xmlns:a16="http://schemas.microsoft.com/office/drawing/2014/main" id="{404B921E-6D1B-85E4-5A8D-F2E252999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/>
              <a:t>As per the data extracted and analyzed we can depict that the co-orelarion between price,zestime column is around 0.95</a:t>
            </a:r>
          </a:p>
          <a:p>
            <a:r>
              <a:rPr lang="en-US" sz="2000"/>
              <a:t>This can also be confirmed with the previous graph and the linear relationships with both the data as per the analysis.</a:t>
            </a:r>
          </a:p>
        </p:txBody>
      </p:sp>
      <p:grpSp>
        <p:nvGrpSpPr>
          <p:cNvPr id="8214" name="Group 82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215" name="Isosceles Triangle 82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6" name="Rectangle 82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96" name="Picture 4">
            <a:extLst>
              <a:ext uri="{FF2B5EF4-FFF2-40B4-BE49-F238E27FC236}">
                <a16:creationId xmlns:a16="http://schemas.microsoft.com/office/drawing/2014/main" id="{E3B1B760-1BB5-F725-8EC6-9DE2ABBD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236477"/>
            <a:ext cx="6253212" cy="345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0" name="Isosceles Triangle 82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CE291-FB43-90AB-C4E6-E93525A7D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Corerelation</a:t>
            </a:r>
            <a:r>
              <a:rPr lang="en-US" sz="3600" dirty="0"/>
              <a:t> of different columns with price column</a:t>
            </a:r>
            <a:endParaRPr lang="en-US" sz="3600"/>
          </a:p>
        </p:txBody>
      </p:sp>
      <p:sp>
        <p:nvSpPr>
          <p:cNvPr id="11270" name="Content Placeholder 11269">
            <a:extLst>
              <a:ext uri="{FF2B5EF4-FFF2-40B4-BE49-F238E27FC236}">
                <a16:creationId xmlns:a16="http://schemas.microsoft.com/office/drawing/2014/main" id="{64ADBF1A-0F67-0CD4-860C-229E1DE20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Zestimate column price seems to be correlated with price with 0.95 value.</a:t>
            </a:r>
          </a:p>
        </p:txBody>
      </p:sp>
      <p:grpSp>
        <p:nvGrpSpPr>
          <p:cNvPr id="11275" name="Group 1127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276" name="Isosceles Triangle 1127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7" name="Rectangle 1127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DC38FCA-BD3D-FDB2-E0D1-B7B2711C4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2280" y="1782981"/>
            <a:ext cx="6079291" cy="43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79" name="Group 1127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1280" name="Rectangle 1127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1" name="Isosceles Triangle 1128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444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4253-5490-A833-6E83-2E600B96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Prediction Analysis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C318F-5868-A9EB-FFA6-B53D2082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Extracting relevant independent variables (X) like - price_per_</a:t>
            </a:r>
            <a:r>
              <a:rPr lang="en-US" sz="1800" dirty="0" err="1"/>
              <a:t>sqft</a:t>
            </a:r>
            <a:r>
              <a:rPr lang="en-US" sz="1800" dirty="0"/>
              <a:t>','bedrooms','bathrooms','</a:t>
            </a:r>
            <a:r>
              <a:rPr lang="en-US" sz="1800" dirty="0" err="1"/>
              <a:t>livingAreaValue</a:t>
            </a:r>
            <a:r>
              <a:rPr lang="en-US" sz="1800" dirty="0"/>
              <a:t>', '</a:t>
            </a:r>
            <a:r>
              <a:rPr lang="en-US" sz="1800" dirty="0" err="1"/>
              <a:t>lotSize_sqft</a:t>
            </a:r>
            <a:r>
              <a:rPr lang="en-US" sz="1800" dirty="0"/>
              <a:t>’  …..</a:t>
            </a:r>
          </a:p>
          <a:p>
            <a:r>
              <a:rPr lang="en-US" sz="1800" dirty="0"/>
              <a:t>Price would be our dependent or target variable (Y) </a:t>
            </a:r>
          </a:p>
          <a:p>
            <a:r>
              <a:rPr lang="en-US" sz="1800" dirty="0"/>
              <a:t>Splitting data into test and train data using </a:t>
            </a:r>
            <a:r>
              <a:rPr lang="en-US" sz="1800" dirty="0" err="1"/>
              <a:t>sklearn</a:t>
            </a:r>
            <a:r>
              <a:rPr lang="en-US" sz="1800" dirty="0"/>
              <a:t> library</a:t>
            </a:r>
          </a:p>
          <a:p>
            <a:r>
              <a:rPr lang="en-US" sz="1800" dirty="0"/>
              <a:t>Creating and fitting the linear regression model with testing data size 30%</a:t>
            </a:r>
          </a:p>
          <a:p>
            <a:r>
              <a:rPr lang="en-US" sz="1800" dirty="0"/>
              <a:t> Comparing actual vs predicted values and calculating mean absolute error, mean squared error, root mean squared error, to make </a:t>
            </a:r>
            <a:r>
              <a:rPr lang="en-US" sz="1800" dirty="0" err="1"/>
              <a:t>inferneces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6407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0CD0A-9A8F-76B3-199A-E53B8E13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R2 score of the model    0.807606..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9EF85-9CD5-F577-3D80-A6B582032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1900" b="0" i="0" dirty="0">
                <a:effectLst/>
                <a:latin typeface="Roboto" panose="02000000000000000000" pitchFamily="2" charset="0"/>
              </a:rPr>
              <a:t>R</a:t>
            </a:r>
            <a:r>
              <a:rPr lang="en-US" sz="1900" b="0" i="0" baseline="30000" dirty="0">
                <a:effectLst/>
                <a:latin typeface="Roboto" panose="02000000000000000000" pitchFamily="2" charset="0"/>
              </a:rPr>
              <a:t>2</a:t>
            </a:r>
            <a:r>
              <a:rPr lang="en-US" sz="1900" b="0" i="0" dirty="0">
                <a:effectLst/>
                <a:latin typeface="Roboto" panose="02000000000000000000" pitchFamily="2" charset="0"/>
              </a:rPr>
              <a:t> is a measure of the goodness of fit of a model. In </a:t>
            </a:r>
            <a:r>
              <a:rPr lang="en-US" sz="1900" i="0" dirty="0">
                <a:effectLst/>
                <a:latin typeface="Roboto" panose="02000000000000000000" pitchFamily="2" charset="0"/>
              </a:rPr>
              <a:t>regression, the </a:t>
            </a:r>
            <a:r>
              <a:rPr lang="en-US" sz="1900" b="1" i="0" dirty="0">
                <a:effectLst/>
                <a:latin typeface="Roboto" panose="02000000000000000000" pitchFamily="2" charset="0"/>
              </a:rPr>
              <a:t>R</a:t>
            </a:r>
            <a:r>
              <a:rPr lang="en-US" sz="1900" b="1" i="0" baseline="30000" dirty="0">
                <a:effectLst/>
                <a:latin typeface="Roboto" panose="02000000000000000000" pitchFamily="2" charset="0"/>
              </a:rPr>
              <a:t>2</a:t>
            </a:r>
            <a:r>
              <a:rPr lang="en-US" sz="1900" b="1" i="0" dirty="0">
                <a:effectLst/>
                <a:latin typeface="Roboto" panose="02000000000000000000" pitchFamily="2" charset="0"/>
              </a:rPr>
              <a:t> coefficient of determination is a statistical measure of how well the regression predictions </a:t>
            </a:r>
            <a:r>
              <a:rPr lang="en-US" sz="1900" i="0" dirty="0">
                <a:effectLst/>
                <a:latin typeface="Roboto" panose="02000000000000000000" pitchFamily="2" charset="0"/>
              </a:rPr>
              <a:t>approximate the real data. points. An R</a:t>
            </a:r>
            <a:r>
              <a:rPr lang="en-US" sz="1900" i="0" baseline="30000" dirty="0">
                <a:effectLst/>
                <a:latin typeface="Roboto" panose="02000000000000000000" pitchFamily="2" charset="0"/>
              </a:rPr>
              <a:t>2</a:t>
            </a:r>
            <a:r>
              <a:rPr lang="en-US" sz="1900" i="0" dirty="0">
                <a:effectLst/>
                <a:latin typeface="Roboto" panose="02000000000000000000" pitchFamily="2" charset="0"/>
              </a:rPr>
              <a:t> </a:t>
            </a:r>
            <a:r>
              <a:rPr lang="en-US" sz="1900" b="0" i="0" dirty="0">
                <a:effectLst/>
                <a:latin typeface="Roboto" panose="02000000000000000000" pitchFamily="2" charset="0"/>
              </a:rPr>
              <a:t>of 1 indicates that the regression predictions perfectly fit the data.</a:t>
            </a:r>
          </a:p>
          <a:p>
            <a:endParaRPr lang="en-US" sz="1900" dirty="0">
              <a:latin typeface="Roboto" panose="02000000000000000000" pitchFamily="2" charset="0"/>
            </a:endParaRPr>
          </a:p>
          <a:p>
            <a:r>
              <a:rPr lang="en-US" sz="1900" dirty="0">
                <a:latin typeface="Roboto" panose="02000000000000000000" pitchFamily="2" charset="0"/>
              </a:rPr>
              <a:t>So as the regression model 0.8 is the R^2 value and our model seems to have an accuracy of 80% in predicting the prices.</a:t>
            </a:r>
            <a:endParaRPr lang="en-US" sz="19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Graphic 21" descr="Statistics">
            <a:extLst>
              <a:ext uri="{FF2B5EF4-FFF2-40B4-BE49-F238E27FC236}">
                <a16:creationId xmlns:a16="http://schemas.microsoft.com/office/drawing/2014/main" id="{AD29BEC3-47C0-0CC2-63A7-B70DC1F62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0980" y="1782981"/>
            <a:ext cx="4361892" cy="436189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485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F48F-9563-6CDC-A36D-680F8E5E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0260-02AA-6467-28C5-98BED4146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 score training data – 78.53%</a:t>
            </a:r>
          </a:p>
          <a:p>
            <a:r>
              <a:rPr lang="en-US" dirty="0"/>
              <a:t>Accuracy Score for testing data- 86.5%</a:t>
            </a:r>
          </a:p>
          <a:p>
            <a:r>
              <a:rPr lang="en-US" dirty="0"/>
              <a:t>Regression statistics                      </a:t>
            </a:r>
          </a:p>
          <a:p>
            <a:r>
              <a:rPr lang="en-US" dirty="0"/>
              <a:t>Mean Error (ME) : 16089.1434 ($)      </a:t>
            </a:r>
          </a:p>
          <a:p>
            <a:r>
              <a:rPr lang="en-US" dirty="0"/>
              <a:t>Root Mean Squared Error (RMSE) : 281637.9003 ($)      </a:t>
            </a:r>
          </a:p>
          <a:p>
            <a:r>
              <a:rPr lang="en-US" dirty="0"/>
              <a:t> Mean Absolute Error (MAE) : 185177.8514($)</a:t>
            </a:r>
          </a:p>
          <a:p>
            <a:r>
              <a:rPr lang="en-US" dirty="0"/>
              <a:t>Mean Percentage Error (MPE) : -0.2518%</a:t>
            </a:r>
          </a:p>
          <a:p>
            <a:r>
              <a:rPr lang="en-US" dirty="0"/>
              <a:t>Mean Absolute Percentage Error (MAPE) : 15.0868%</a:t>
            </a:r>
          </a:p>
        </p:txBody>
      </p:sp>
    </p:spTree>
    <p:extLst>
      <p:ext uri="{BB962C8B-B14F-4D97-AF65-F5344CB8AC3E}">
        <p14:creationId xmlns:p14="http://schemas.microsoft.com/office/powerpoint/2010/main" val="2906213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BF01D07-1F55-8912-BD30-72C33B4DA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0"/>
            <a:ext cx="866851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BC0FE-A7EE-DCC7-257D-0B549BC0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47399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/>
              <a:t>Analysis of different business and price aspects based on our  data analysis with</a:t>
            </a:r>
            <a:br>
              <a:rPr lang="en-US" sz="3400" dirty="0"/>
            </a:br>
            <a:r>
              <a:rPr lang="en-US" sz="3400" dirty="0"/>
              <a:t>price,</a:t>
            </a:r>
            <a:br>
              <a:rPr lang="en-US" sz="3400" dirty="0"/>
            </a:br>
            <a:r>
              <a:rPr lang="en-US" sz="3400" dirty="0"/>
              <a:t>property tax, </a:t>
            </a:r>
            <a:br>
              <a:rPr lang="en-US" sz="3400" dirty="0"/>
            </a:br>
            <a:r>
              <a:rPr lang="en-US" sz="3400" dirty="0"/>
              <a:t>price per square feet,</a:t>
            </a:r>
            <a:br>
              <a:rPr lang="en-US" sz="3400" dirty="0"/>
            </a:br>
            <a:r>
              <a:rPr lang="en-US" sz="3400" dirty="0"/>
              <a:t>Price as per </a:t>
            </a:r>
            <a:r>
              <a:rPr lang="en-US" sz="3400" dirty="0" err="1"/>
              <a:t>no.of</a:t>
            </a:r>
            <a:r>
              <a:rPr lang="en-US" sz="3400" dirty="0"/>
              <a:t> rooms</a:t>
            </a:r>
            <a:br>
              <a:rPr lang="en-US" sz="3400" dirty="0"/>
            </a:br>
            <a:r>
              <a:rPr lang="en-US" sz="3400" dirty="0"/>
              <a:t>Lot Area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20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B61A9-7B9A-D756-4E9A-0C159B7D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79" y="321734"/>
            <a:ext cx="10349653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Scatter plot between </a:t>
            </a:r>
            <a:r>
              <a:rPr lang="en-US" sz="3600" b="1" dirty="0"/>
              <a:t>predicted </a:t>
            </a:r>
            <a:r>
              <a:rPr lang="en-US" sz="3600" b="1" dirty="0" err="1"/>
              <a:t>price,zestimate</a:t>
            </a:r>
            <a:endParaRPr lang="en-US" sz="3600" b="1" dirty="0"/>
          </a:p>
        </p:txBody>
      </p:sp>
      <p:grpSp>
        <p:nvGrpSpPr>
          <p:cNvPr id="10251" name="Group 1025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252" name="Isosceles Triangle 1025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3" name="Rectangle 1025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88F88B0-7B64-08EF-D8FE-8A79928E5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201" y="1935308"/>
            <a:ext cx="8242889" cy="43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5" name="Group 1025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256" name="Rectangle 1025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7" name="Isosceles Triangle 1025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4969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CFAA0-F0ED-FDE7-E91C-54E289E8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3999971" cy="1690798"/>
          </a:xfrm>
        </p:spPr>
        <p:txBody>
          <a:bodyPr>
            <a:normAutofit/>
          </a:bodyPr>
          <a:lstStyle/>
          <a:p>
            <a:r>
              <a:rPr lang="en-US" sz="3700"/>
              <a:t>Property tax analysis as per location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D53D2CF-1F19-C94A-433D-FB80655DC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475"/>
            <a:ext cx="3999971" cy="3721829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Sfo-0.67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Sanjose-0.77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Santaclara-0.77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Campbell-0.77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Fremont-0.81</a:t>
            </a:r>
          </a:p>
        </p:txBody>
      </p: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7C36B9CC-C360-0CA6-5F33-41A918CD8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33" y="2124313"/>
            <a:ext cx="3325118" cy="1778938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4DE04ED7-A7E9-959B-2CD9-1960E13D2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469" y="2124313"/>
            <a:ext cx="3325118" cy="1778938"/>
          </a:xfrm>
          <a:prstGeom prst="rect">
            <a:avLst/>
          </a:prstGeom>
        </p:spPr>
      </p:pic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0F1596D7-4EB7-B71F-0D59-0463C0246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04" y="5139994"/>
            <a:ext cx="2152419" cy="1151544"/>
          </a:xfrm>
          <a:prstGeom prst="rect">
            <a:avLst/>
          </a:prstGeom>
        </p:spPr>
      </p:pic>
      <p:pic>
        <p:nvPicPr>
          <p:cNvPr id="13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FF1D21AF-A504-FC01-217A-C39E2F725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164" y="5137873"/>
            <a:ext cx="2152419" cy="1151544"/>
          </a:xfrm>
          <a:prstGeom prst="rect">
            <a:avLst/>
          </a:prstGeom>
        </p:spPr>
      </p:pic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30C50D56-83A4-DC59-DA1C-3E04E1D80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67" y="5135739"/>
            <a:ext cx="2152419" cy="115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0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A7372C1E-43B9-C5F6-D7B1-F056D2E9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" y="1844675"/>
            <a:ext cx="3378200" cy="1736725"/>
          </a:xfrm>
          <a:prstGeom prst="rect">
            <a:avLst/>
          </a:prstGeom>
        </p:spPr>
      </p:pic>
      <p:pic>
        <p:nvPicPr>
          <p:cNvPr id="9" name="Picture 8" descr="Chart, radar chart, sunburst chart&#10;&#10;Description automatically generated">
            <a:extLst>
              <a:ext uri="{FF2B5EF4-FFF2-40B4-BE49-F238E27FC236}">
                <a16:creationId xmlns:a16="http://schemas.microsoft.com/office/drawing/2014/main" id="{E5B0CBCE-1D07-BCBC-7533-268BCFEE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4" y="1758951"/>
            <a:ext cx="3519959" cy="1822449"/>
          </a:xfrm>
          <a:prstGeom prst="rect">
            <a:avLst/>
          </a:prstGeom>
        </p:spPr>
      </p:pic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04C02903-2AEA-C8E7-9DAC-63E6854AE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63" y="1844675"/>
            <a:ext cx="3378200" cy="1736725"/>
          </a:xfrm>
          <a:prstGeom prst="rect">
            <a:avLst/>
          </a:prstGeom>
        </p:spPr>
      </p:pic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BB40872F-8A10-2C66-042A-28CBC51DA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" y="3649663"/>
            <a:ext cx="5106988" cy="2643188"/>
          </a:xfrm>
        </p:spPr>
      </p:pic>
      <p:pic>
        <p:nvPicPr>
          <p:cNvPr id="13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86967916-CE8E-2E9D-EF40-46595491A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3" y="3649663"/>
            <a:ext cx="5075238" cy="2643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E95BC-577E-D41B-0610-02C7396A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Pie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plot of price per square foot with respect to location</a:t>
            </a:r>
          </a:p>
        </p:txBody>
      </p:sp>
    </p:spTree>
    <p:extLst>
      <p:ext uri="{BB962C8B-B14F-4D97-AF65-F5344CB8AC3E}">
        <p14:creationId xmlns:p14="http://schemas.microsoft.com/office/powerpoint/2010/main" val="60556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2A373-FB02-96B3-68E4-027E57AA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/>
              <a:t>Exploratory Data Analysis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24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4B09805A-8C81-31AF-B8FB-6E1F95B92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DFD8A-D000-FDDF-4C29-0ABB9DF0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After Data pre-processing we can forward with next step and then analyze data .</a:t>
            </a: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Analyzing and inferring Insights based on the Bayarea Real estate Data .</a:t>
            </a: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Considering Factors like Price per square feet, lotsize ,no.of bed rooms,no.of bathrooms</a:t>
            </a: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Price analysis with the Zestimate column.</a:t>
            </a:r>
          </a:p>
        </p:txBody>
      </p:sp>
      <p:sp>
        <p:nvSpPr>
          <p:cNvPr id="2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3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C800B-F4CA-D6A9-A507-DF41D063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Prediction Analysis </a:t>
            </a:r>
            <a:endParaRPr lang="en-US" sz="3600"/>
          </a:p>
        </p:txBody>
      </p:sp>
      <p:sp>
        <p:nvSpPr>
          <p:cNvPr id="12294" name="Content Placeholder 12293">
            <a:extLst>
              <a:ext uri="{FF2B5EF4-FFF2-40B4-BE49-F238E27FC236}">
                <a16:creationId xmlns:a16="http://schemas.microsoft.com/office/drawing/2014/main" id="{2B93E9AC-857A-906D-7E74-3359B6570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Price is increasing linearly with number of bedrooms until  8 once after that price seems to be decreasing steadily until 10 bed rooms which might be with limited demand.</a:t>
            </a:r>
          </a:p>
          <a:p>
            <a:endParaRPr lang="en-US" sz="2000" dirty="0"/>
          </a:p>
          <a:p>
            <a:r>
              <a:rPr lang="en-US" sz="2000" dirty="0"/>
              <a:t>Also, price on average increasing steadily from 1 bathroom to 5 bath rooms and then continues to decrease steadily.</a:t>
            </a:r>
          </a:p>
        </p:txBody>
      </p:sp>
      <p:grpSp>
        <p:nvGrpSpPr>
          <p:cNvPr id="12299" name="Group 1229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300" name="Isosceles Triangle 1229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1" name="Rectangle 1230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FDFA85B-87AC-7BB8-461C-2D0F014E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0107" y="1782981"/>
            <a:ext cx="4543638" cy="43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03" name="Group 1230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2304" name="Rectangle 1230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5" name="Isosceles Triangle 1230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7901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B133E-0403-2CA4-58FB-6ABC29C9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Variation of price with respect to living area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AC750B-E43D-7212-D52C-8C4206A7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Prices of homes in </a:t>
            </a:r>
            <a:r>
              <a:rPr lang="en-US" sz="2000" dirty="0" err="1"/>
              <a:t>bayarea</a:t>
            </a:r>
            <a:r>
              <a:rPr lang="en-US" sz="2000" dirty="0"/>
              <a:t> seems to be highest with the homes having lot area size of 1500-3000 </a:t>
            </a:r>
            <a:r>
              <a:rPr lang="en-US" sz="2000" dirty="0" err="1"/>
              <a:t>sqft</a:t>
            </a:r>
            <a:r>
              <a:rPr lang="en-US" sz="2000" dirty="0"/>
              <a:t>.</a:t>
            </a:r>
          </a:p>
          <a:p>
            <a:r>
              <a:rPr lang="en-US" sz="2000" dirty="0"/>
              <a:t>Lowest prices are with above 3000 </a:t>
            </a:r>
            <a:r>
              <a:rPr lang="en-US" sz="2000" dirty="0" err="1"/>
              <a:t>sqft</a:t>
            </a:r>
            <a:r>
              <a:rPr lang="en-US" sz="2000" dirty="0"/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F4CBF35-644C-0041-3EC4-A5E63C68D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20" y="1806569"/>
            <a:ext cx="6253212" cy="43147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667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F75F3-9C62-4DB5-2F71-093D943F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Architecture style of houses in </a:t>
            </a:r>
            <a:r>
              <a:rPr lang="en-US" sz="3600" dirty="0" err="1"/>
              <a:t>bayarea</a:t>
            </a:r>
            <a:endParaRPr lang="en-US" sz="3600" dirty="0"/>
          </a:p>
        </p:txBody>
      </p:sp>
      <p:sp>
        <p:nvSpPr>
          <p:cNvPr id="13318" name="Content Placeholder 13317">
            <a:extLst>
              <a:ext uri="{FF2B5EF4-FFF2-40B4-BE49-F238E27FC236}">
                <a16:creationId xmlns:a16="http://schemas.microsoft.com/office/drawing/2014/main" id="{92C27C9B-BC6E-C640-E452-0DFC64581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Most of the houses in </a:t>
            </a:r>
            <a:r>
              <a:rPr lang="en-US" sz="2000" dirty="0" err="1"/>
              <a:t>bayarea</a:t>
            </a:r>
            <a:r>
              <a:rPr lang="en-US" sz="2000" dirty="0"/>
              <a:t> people are choosing for Contemporary style</a:t>
            </a:r>
          </a:p>
          <a:p>
            <a:endParaRPr lang="en-US" sz="2000" dirty="0"/>
          </a:p>
          <a:p>
            <a:r>
              <a:rPr lang="en-US" sz="2000" dirty="0"/>
              <a:t>With average home size in </a:t>
            </a:r>
            <a:r>
              <a:rPr lang="en-US" sz="2000" dirty="0" err="1"/>
              <a:t>sqft</a:t>
            </a:r>
            <a:r>
              <a:rPr lang="en-US" sz="2000" dirty="0"/>
              <a:t> is in between 2000 to 4000 </a:t>
            </a:r>
            <a:r>
              <a:rPr lang="en-US" sz="2000" dirty="0" err="1"/>
              <a:t>sqft</a:t>
            </a:r>
            <a:endParaRPr lang="en-US" sz="2000" dirty="0"/>
          </a:p>
        </p:txBody>
      </p:sp>
      <p:grpSp>
        <p:nvGrpSpPr>
          <p:cNvPr id="13323" name="Group 133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324" name="Isosceles Triangle 133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5" name="Rectangle 133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B8879CD-F892-21F2-57A6-08375648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8254" y="1321553"/>
            <a:ext cx="6001035" cy="55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27" name="Group 133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328" name="Rectangle 133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9" name="Isosceles Triangle 133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3002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718-AADE-1BCC-FDA5-C8C96031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Prediction Analysis - Inference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45185-0BB7-3DCB-E91A-58EDDFD3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living prices in </a:t>
            </a:r>
            <a:r>
              <a:rPr lang="en-US" dirty="0" err="1"/>
              <a:t>cambell</a:t>
            </a:r>
            <a:r>
              <a:rPr lang="en-US" dirty="0"/>
              <a:t> and </a:t>
            </a:r>
            <a:r>
              <a:rPr lang="en-US" dirty="0" err="1"/>
              <a:t>almeda</a:t>
            </a:r>
            <a:r>
              <a:rPr lang="en-US" dirty="0"/>
              <a:t> county seems to be low on average with around 1million and </a:t>
            </a:r>
            <a:r>
              <a:rPr lang="en-US" dirty="0" err="1"/>
              <a:t>sanfransico</a:t>
            </a:r>
            <a:r>
              <a:rPr lang="en-US" dirty="0"/>
              <a:t> and </a:t>
            </a:r>
            <a:r>
              <a:rPr lang="en-US" dirty="0" err="1"/>
              <a:t>santa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 housing prices seems be to over 2million on an </a:t>
            </a:r>
            <a:r>
              <a:rPr lang="en-US" dirty="0" err="1"/>
              <a:t>an</a:t>
            </a:r>
            <a:r>
              <a:rPr lang="en-US" dirty="0"/>
              <a:t> average.</a:t>
            </a:r>
          </a:p>
        </p:txBody>
      </p:sp>
    </p:spTree>
    <p:extLst>
      <p:ext uri="{BB962C8B-B14F-4D97-AF65-F5344CB8AC3E}">
        <p14:creationId xmlns:p14="http://schemas.microsoft.com/office/powerpoint/2010/main" val="366556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FFD14-D6D1-8275-A726-F8B20A11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Histogram plots for various columns to get an overview of </a:t>
            </a:r>
            <a:r>
              <a:rPr lang="en-US" sz="3600" dirty="0" err="1"/>
              <a:t>attributres</a:t>
            </a:r>
            <a:endParaRPr lang="en-US" sz="3600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917297E-A6CF-0C38-FA1F-D4F66F1D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208" y="1719072"/>
            <a:ext cx="6317672" cy="451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Content Placeholder 1033">
            <a:extLst>
              <a:ext uri="{FF2B5EF4-FFF2-40B4-BE49-F238E27FC236}">
                <a16:creationId xmlns:a16="http://schemas.microsoft.com/office/drawing/2014/main" id="{33C6F7D2-B0DD-2935-174C-650FA053A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Histogram plots can be a </a:t>
            </a:r>
            <a:r>
              <a:rPr lang="en-US" sz="1400" i="0" dirty="0">
                <a:solidFill>
                  <a:srgbClr val="BDC1C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summarize discrete or continuous data that are measured on an interval scale.</a:t>
            </a:r>
          </a:p>
          <a:p>
            <a:pPr marL="0" indent="0">
              <a:buNone/>
            </a:pPr>
            <a:endParaRPr lang="en-US" sz="1400" dirty="0">
              <a:solidFill>
                <a:srgbClr val="BDC1C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1400" i="0" dirty="0">
                <a:solidFill>
                  <a:srgbClr val="BDC1C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Price is left skewed initially after removing the extreme outliers with very high price values and then </a:t>
            </a:r>
            <a:r>
              <a:rPr lang="en-US" sz="1400" dirty="0">
                <a:solidFill>
                  <a:srgbClr val="BDC1C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hist plot is following a distribution.</a:t>
            </a:r>
            <a:endParaRPr lang="en-US" sz="1400" i="0" dirty="0">
              <a:solidFill>
                <a:srgbClr val="BDC1C6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sz="1400" i="0" dirty="0">
              <a:solidFill>
                <a:srgbClr val="BDC1C6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6438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0BCEA-A7B7-AE89-642A-436E0296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Logerror</a:t>
            </a:r>
            <a:r>
              <a:rPr lang="en-US" sz="3600" dirty="0"/>
              <a:t> for price and </a:t>
            </a:r>
            <a:r>
              <a:rPr lang="en-US" sz="3600"/>
              <a:t>zestimate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3925DE-E7B5-6D10-F3DE-2773398A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#zestimate and price </a:t>
            </a:r>
            <a:r>
              <a:rPr lang="en-US" sz="2000" dirty="0" err="1"/>
              <a:t>differntiaition</a:t>
            </a:r>
            <a:r>
              <a:rPr lang="en-US" sz="2000" dirty="0"/>
              <a:t> can be calculated using </a:t>
            </a:r>
            <a:r>
              <a:rPr lang="en-US" sz="2000" dirty="0" err="1"/>
              <a:t>logerror</a:t>
            </a:r>
            <a:endParaRPr lang="en-US" sz="2000" dirty="0"/>
          </a:p>
          <a:p>
            <a:r>
              <a:rPr lang="en-US" sz="2000" dirty="0"/>
              <a:t>from the below graph about the </a:t>
            </a:r>
            <a:r>
              <a:rPr lang="en-US" sz="2000" dirty="0" err="1"/>
              <a:t>logerror</a:t>
            </a:r>
            <a:r>
              <a:rPr lang="en-US" sz="2000" dirty="0"/>
              <a:t> distribution we can observe the data we have negative and positive </a:t>
            </a:r>
            <a:r>
              <a:rPr lang="en-US" sz="2000" dirty="0" err="1"/>
              <a:t>logerror</a:t>
            </a:r>
            <a:r>
              <a:rPr lang="en-US" sz="2000" dirty="0"/>
              <a:t>. </a:t>
            </a:r>
          </a:p>
          <a:p>
            <a:r>
              <a:rPr lang="en-US" sz="2000" dirty="0"/>
              <a:t>a negative </a:t>
            </a:r>
            <a:r>
              <a:rPr lang="en-US" sz="2000" dirty="0" err="1"/>
              <a:t>logerror</a:t>
            </a:r>
            <a:r>
              <a:rPr lang="en-US" sz="2000" dirty="0"/>
              <a:t> means Zestimate is underestimated the house sale price, whereas positive </a:t>
            </a:r>
            <a:r>
              <a:rPr lang="en-US" sz="2000" dirty="0" err="1"/>
              <a:t>logerror</a:t>
            </a:r>
            <a:r>
              <a:rPr lang="en-US" sz="2000" dirty="0"/>
              <a:t> means overestimating. </a:t>
            </a:r>
          </a:p>
          <a:p>
            <a:r>
              <a:rPr lang="en-US" sz="2000" dirty="0" err="1"/>
              <a:t>logerror</a:t>
            </a:r>
            <a:r>
              <a:rPr lang="en-US" sz="2000" dirty="0"/>
              <a:t> close to zero will </a:t>
            </a:r>
            <a:r>
              <a:rPr lang="en-US" sz="2000" dirty="0" err="1"/>
              <a:t>definetly</a:t>
            </a:r>
            <a:r>
              <a:rPr lang="en-US" sz="2000" dirty="0"/>
              <a:t> means that Zestimate is very close to sale price.</a:t>
            </a:r>
          </a:p>
        </p:txBody>
      </p: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62" name="Isosceles Triangle 206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BE485E43-3207-D445-4F84-B39A0986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252110"/>
            <a:ext cx="6253212" cy="34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Isosceles Triangle 206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280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FA7FF-2014-58E7-36C9-9970A4D0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Price graph after outliers are removed from price column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1A17F1-61FB-8DA8-FE60-ED689038E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2779954" cy="2820012"/>
          </a:xfrm>
        </p:spPr>
        <p:txBody>
          <a:bodyPr>
            <a:normAutofit/>
          </a:bodyPr>
          <a:lstStyle/>
          <a:p>
            <a:r>
              <a:rPr lang="en-US" sz="1600" dirty="0"/>
              <a:t>once extreme high value outliers are removed we can see the difference from the data to </a:t>
            </a:r>
            <a:r>
              <a:rPr lang="en-US" sz="1600" dirty="0" err="1"/>
              <a:t>distrubiuted</a:t>
            </a:r>
            <a:r>
              <a:rPr lang="en-US" sz="1600" dirty="0"/>
              <a:t> around </a:t>
            </a:r>
            <a:r>
              <a:rPr lang="en-US" sz="1600" b="1" dirty="0"/>
              <a:t>1.25M price level on average in the </a:t>
            </a:r>
            <a:r>
              <a:rPr lang="en-US" sz="1600" b="1" dirty="0" err="1"/>
              <a:t>Bayarea</a:t>
            </a:r>
            <a:r>
              <a:rPr lang="en-US" sz="1600" b="1" dirty="0"/>
              <a:t>. .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022AB-6BFB-666A-4E16-1998DBC2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3" y="3142858"/>
            <a:ext cx="6691698" cy="24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2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63E22-9B1B-175F-FDE7-C4385E646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Top cities in Bayarea as per the Average price per square feet 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74BE06AD-9B26-C8E9-BA15-0E778413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2779954" cy="2820012"/>
          </a:xfrm>
        </p:spPr>
        <p:txBody>
          <a:bodyPr>
            <a:normAutofit/>
          </a:bodyPr>
          <a:lstStyle/>
          <a:p>
            <a:r>
              <a:rPr lang="en-US" sz="1600" dirty="0"/>
              <a:t>We can observe form the attached picture and infer that SFO city, </a:t>
            </a:r>
            <a:r>
              <a:rPr lang="en-US" sz="1600" dirty="0" err="1"/>
              <a:t>santaclara</a:t>
            </a:r>
            <a:r>
              <a:rPr lang="en-US" sz="1600" dirty="0"/>
              <a:t> has the highest average price per square feet.</a:t>
            </a:r>
          </a:p>
          <a:p>
            <a:r>
              <a:rPr lang="en-US" sz="1600" dirty="0"/>
              <a:t>Whereas, San Jose is least average price per square feet.</a:t>
            </a:r>
          </a:p>
          <a:p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1D8228-FD34-CEA6-46A5-59ACD01B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955" y="2962451"/>
            <a:ext cx="5345994" cy="282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90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32B8C-3FC7-3011-1429-1EB6FEF3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Average price of house based on bedrooms at different cities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8E418D65-E11A-870A-C63D-2499E8126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 dirty="0" err="1"/>
              <a:t>Sfo</a:t>
            </a:r>
            <a:r>
              <a:rPr lang="en-US" sz="1600" dirty="0"/>
              <a:t>, Fremont cities seems to be having high prices for the available </a:t>
            </a:r>
            <a:r>
              <a:rPr lang="en-US" sz="1600" dirty="0" err="1"/>
              <a:t>no.of</a:t>
            </a:r>
            <a:r>
              <a:rPr lang="en-US" sz="1600" dirty="0"/>
              <a:t> bedroom apartments as per our data analysis.</a:t>
            </a:r>
          </a:p>
          <a:p>
            <a:r>
              <a:rPr lang="en-US" sz="1600" dirty="0"/>
              <a:t>Santa Clara and </a:t>
            </a:r>
            <a:r>
              <a:rPr lang="en-US" sz="1600" dirty="0" err="1"/>
              <a:t>campbell</a:t>
            </a:r>
            <a:r>
              <a:rPr lang="en-US" sz="1600" dirty="0"/>
              <a:t> have comparatively lower prices and lower number of bedrooms.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7966FF-E668-C9AC-9928-41C6AA69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468958"/>
            <a:ext cx="6903723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3256C-6715-14A9-5F84-11FA75F1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Properties as per no of beds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A1AC6A2-21F2-0D1C-AE4F-4ABEBC4E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6594" y="2962450"/>
            <a:ext cx="4278775" cy="35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7A3115-51CD-0A1B-D974-C11BFE06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62451"/>
            <a:ext cx="5862321" cy="3224672"/>
          </a:xfrm>
        </p:spPr>
        <p:txBody>
          <a:bodyPr/>
          <a:lstStyle/>
          <a:p>
            <a:r>
              <a:rPr lang="en-US" dirty="0"/>
              <a:t>As per the data obtained there are 3 bedroom houses of larger count (close to 160) followed by 2 bedroom and 5 bedroom Houses around 130 count each.</a:t>
            </a:r>
          </a:p>
          <a:p>
            <a:r>
              <a:rPr lang="en-US" dirty="0"/>
              <a:t>And less than 5 count of houses with 9 bedrooms.</a:t>
            </a:r>
          </a:p>
        </p:txBody>
      </p:sp>
    </p:spTree>
    <p:extLst>
      <p:ext uri="{BB962C8B-B14F-4D97-AF65-F5344CB8AC3E}">
        <p14:creationId xmlns:p14="http://schemas.microsoft.com/office/powerpoint/2010/main" val="1717707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5" name="Freeform: Shape 615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57" name="Freeform: Shape 615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957C4-111D-2352-EB4E-811F546B9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Bar plot of county and average price per sq ft</a:t>
            </a: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E543E3BD-4B0A-60A2-B103-F8D983C35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 err="1"/>
              <a:t>Sanfransico</a:t>
            </a:r>
            <a:r>
              <a:rPr lang="en-US" sz="1700" dirty="0"/>
              <a:t> county seems to on top for the prices per </a:t>
            </a:r>
            <a:r>
              <a:rPr lang="en-US" sz="1700" dirty="0" err="1"/>
              <a:t>sqft</a:t>
            </a:r>
            <a:r>
              <a:rPr lang="en-US" sz="1700" dirty="0"/>
              <a:t> .</a:t>
            </a:r>
          </a:p>
          <a:p>
            <a:endParaRPr lang="en-US" sz="17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C403067-B2A8-DE6C-D6C0-29C9584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935454"/>
            <a:ext cx="6922008" cy="50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406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4365</TotalTime>
  <Words>951</Words>
  <Application>Microsoft Office PowerPoint</Application>
  <PresentationFormat>Widescreen</PresentationFormat>
  <Paragraphs>80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Roboto</vt:lpstr>
      <vt:lpstr>Office Theme</vt:lpstr>
      <vt:lpstr>Data Analysis for Bayarea Real-estate prices</vt:lpstr>
      <vt:lpstr>Exploratory Data Analysis</vt:lpstr>
      <vt:lpstr>Histogram plots for various columns to get an overview of attributres</vt:lpstr>
      <vt:lpstr>Logerror for price and zestimate</vt:lpstr>
      <vt:lpstr>Price graph after outliers are removed from price column</vt:lpstr>
      <vt:lpstr>Top cities in Bayarea as per the Average price per square feet </vt:lpstr>
      <vt:lpstr>Average price of house based on bedrooms at different cities</vt:lpstr>
      <vt:lpstr>Total Properties as per no of beds</vt:lpstr>
      <vt:lpstr>Bar plot of county and average price per sq ft</vt:lpstr>
      <vt:lpstr>Scatter plot analysis between price and zestimate  .linear with each other</vt:lpstr>
      <vt:lpstr>Correlation analysis</vt:lpstr>
      <vt:lpstr>Corerelation of different columns with price column</vt:lpstr>
      <vt:lpstr>Prediction Analysis – Linear Regression</vt:lpstr>
      <vt:lpstr>R2 score of the model    0.807606..</vt:lpstr>
      <vt:lpstr>Metrics for </vt:lpstr>
      <vt:lpstr>Analysis of different business and price aspects based on our  data analysis with price, property tax,  price per square feet, Price as per no.of rooms Lot Area </vt:lpstr>
      <vt:lpstr>Scatter plot between predicted price,zestimate</vt:lpstr>
      <vt:lpstr>Property tax analysis as per location</vt:lpstr>
      <vt:lpstr>Pie plot of price per square foot with respect to location</vt:lpstr>
      <vt:lpstr>Prediction Analysis </vt:lpstr>
      <vt:lpstr>Variation of price with respect to living area</vt:lpstr>
      <vt:lpstr>Architecture style of houses in bayarea</vt:lpstr>
      <vt:lpstr>Prediction Analysis - Inference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Real Estate Analysis</dc:title>
  <dc:creator>Sai Rohith Reddy</dc:creator>
  <cp:lastModifiedBy>Venkata Sai Bala Krishna Batchu</cp:lastModifiedBy>
  <cp:revision>7</cp:revision>
  <dcterms:created xsi:type="dcterms:W3CDTF">2022-09-25T03:26:27Z</dcterms:created>
  <dcterms:modified xsi:type="dcterms:W3CDTF">2022-10-05T01:04:19Z</dcterms:modified>
</cp:coreProperties>
</file>